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61" r:id="rId3"/>
    <p:sldId id="257" r:id="rId4"/>
    <p:sldId id="264" r:id="rId5"/>
    <p:sldId id="258" r:id="rId6"/>
    <p:sldId id="262" r:id="rId7"/>
    <p:sldId id="266" r:id="rId8"/>
    <p:sldId id="259" r:id="rId9"/>
    <p:sldId id="260" r:id="rId10"/>
    <p:sldId id="265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404" autoAdjust="0"/>
    <p:restoredTop sz="94660"/>
  </p:normalViewPr>
  <p:slideViewPr>
    <p:cSldViewPr>
      <p:cViewPr varScale="1">
        <p:scale>
          <a:sx n="83" d="100"/>
          <a:sy n="83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58355C6-6D74-4A31-A063-0CFCC9A88B7B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934622-A3CA-4C94-927E-199085CD5B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55C6-6D74-4A31-A063-0CFCC9A88B7B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4622-A3CA-4C94-927E-199085CD5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55C6-6D74-4A31-A063-0CFCC9A88B7B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4622-A3CA-4C94-927E-199085CD5B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8355C6-6D74-4A31-A063-0CFCC9A88B7B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C934622-A3CA-4C94-927E-199085CD5B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55C6-6D74-4A31-A063-0CFCC9A88B7B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934622-A3CA-4C94-927E-199085CD5B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58355C6-6D74-4A31-A063-0CFCC9A88B7B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C934622-A3CA-4C94-927E-199085CD5B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58355C6-6D74-4A31-A063-0CFCC9A88B7B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C934622-A3CA-4C94-927E-199085CD5B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55C6-6D74-4A31-A063-0CFCC9A88B7B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934622-A3CA-4C94-927E-199085CD5B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55C6-6D74-4A31-A063-0CFCC9A88B7B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934622-A3CA-4C94-927E-199085CD5B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58355C6-6D74-4A31-A063-0CFCC9A88B7B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C934622-A3CA-4C94-927E-199085CD5B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58355C6-6D74-4A31-A063-0CFCC9A88B7B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7C934622-A3CA-4C94-927E-199085CD5B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58355C6-6D74-4A31-A063-0CFCC9A88B7B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7C934622-A3CA-4C94-927E-199085CD5BC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65400" y="2636912"/>
            <a:ext cx="4013200" cy="837173"/>
          </a:xfrm>
        </p:spPr>
        <p:txBody>
          <a:bodyPr/>
          <a:lstStyle/>
          <a:p>
            <a:r>
              <a:rPr lang="sk-SK" sz="3200" dirty="0" smtClean="0"/>
              <a:t>Jediná na Slovensku!!!</a:t>
            </a:r>
            <a:endParaRPr lang="en-US" sz="32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296144"/>
          </a:xfrm>
        </p:spPr>
        <p:txBody>
          <a:bodyPr>
            <a:noAutofit/>
          </a:bodyPr>
          <a:lstStyle/>
          <a:p>
            <a:r>
              <a:rPr lang="sk-SK" sz="4400" dirty="0" smtClean="0"/>
              <a:t>Stredná odborná škola sklárska</a:t>
            </a:r>
            <a:endParaRPr lang="en-US" sz="4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8" y="3929066"/>
            <a:ext cx="1390650" cy="23528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499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457200" y="1844824"/>
            <a:ext cx="8229600" cy="4680520"/>
          </a:xfrm>
        </p:spPr>
        <p:txBody>
          <a:bodyPr>
            <a:noAutofit/>
          </a:bodyPr>
          <a:lstStyle/>
          <a:p>
            <a:r>
              <a:rPr lang="sk-SK" sz="3600" b="1" u="sng" baseline="30000" dirty="0"/>
              <a:t>Uplatnenie absolventa: </a:t>
            </a:r>
            <a:endParaRPr lang="en-US" sz="3600" b="1" u="sng" baseline="30000" dirty="0"/>
          </a:p>
          <a:p>
            <a:pPr marL="0" indent="0" algn="l">
              <a:buNone/>
            </a:pPr>
            <a:r>
              <a:rPr lang="sk-SK" sz="2800" b="1" baseline="30000" dirty="0" smtClean="0"/>
              <a:t>- </a:t>
            </a:r>
            <a:r>
              <a:rPr lang="sk-SK" sz="2800" b="1" baseline="30000" dirty="0"/>
              <a:t>odborne </a:t>
            </a:r>
            <a:r>
              <a:rPr lang="sk-SK" sz="2800" b="1" baseline="30000" dirty="0" smtClean="0"/>
              <a:t>kvalifikovaný</a:t>
            </a:r>
            <a:r>
              <a:rPr lang="sk-SK" sz="2800" b="1" dirty="0" smtClean="0"/>
              <a:t> </a:t>
            </a:r>
            <a:r>
              <a:rPr lang="sk-SK" sz="2800" b="1" baseline="30000" dirty="0" smtClean="0"/>
              <a:t>pracovník </a:t>
            </a:r>
            <a:r>
              <a:rPr lang="sk-SK" sz="2800" b="1" baseline="30000" dirty="0"/>
              <a:t>v </a:t>
            </a:r>
            <a:r>
              <a:rPr lang="sk-SK" sz="2800" b="1" baseline="30000" dirty="0" smtClean="0"/>
              <a:t>štátnych</a:t>
            </a:r>
            <a:r>
              <a:rPr lang="sk-SK" sz="2800" baseline="30000" dirty="0"/>
              <a:t> </a:t>
            </a:r>
            <a:r>
              <a:rPr lang="sk-SK" sz="2800" b="1" baseline="30000" dirty="0" smtClean="0"/>
              <a:t> a súkromných   podnikoch</a:t>
            </a:r>
            <a:endParaRPr lang="en-US" sz="2800" baseline="30000" dirty="0" smtClean="0"/>
          </a:p>
          <a:p>
            <a:pPr algn="l"/>
            <a:r>
              <a:rPr lang="sk-SK" sz="2800" b="1" baseline="30000" dirty="0" smtClean="0"/>
              <a:t>- v </a:t>
            </a:r>
            <a:r>
              <a:rPr lang="sk-SK" sz="2800" b="1" baseline="30000" dirty="0"/>
              <a:t>inštitúciách umeleckej </a:t>
            </a:r>
            <a:r>
              <a:rPr lang="sk-SK" sz="2800" b="1" baseline="30000" dirty="0" smtClean="0"/>
              <a:t>sféry</a:t>
            </a:r>
          </a:p>
          <a:p>
            <a:pPr algn="l"/>
            <a:r>
              <a:rPr lang="sk-SK" sz="2800" b="1" baseline="30000" dirty="0" smtClean="0"/>
              <a:t>- vo </a:t>
            </a:r>
            <a:r>
              <a:rPr lang="sk-SK" sz="2800" b="1" baseline="30000" dirty="0"/>
              <a:t>vlastných  návrhárskych a </a:t>
            </a:r>
            <a:r>
              <a:rPr lang="sk-SK" sz="2800" b="1" baseline="30000" dirty="0" smtClean="0"/>
              <a:t>dizajnérskych</a:t>
            </a:r>
            <a:r>
              <a:rPr lang="sk-SK" sz="2800" b="1" dirty="0" smtClean="0"/>
              <a:t> </a:t>
            </a:r>
            <a:r>
              <a:rPr lang="sk-SK" sz="2800" b="1" baseline="30000" dirty="0" smtClean="0"/>
              <a:t>firmách </a:t>
            </a:r>
            <a:r>
              <a:rPr lang="sk-SK" sz="2800" b="1" baseline="30000" dirty="0"/>
              <a:t>ako dizajnér, </a:t>
            </a:r>
            <a:endParaRPr lang="sk-SK" sz="2800" b="1" baseline="30000" dirty="0" smtClean="0"/>
          </a:p>
          <a:p>
            <a:pPr algn="l"/>
            <a:r>
              <a:rPr lang="sk-SK" sz="2800" b="1" baseline="30000" dirty="0" smtClean="0"/>
              <a:t>   konštruktér </a:t>
            </a:r>
            <a:r>
              <a:rPr lang="sk-SK" sz="2800" b="1" baseline="30000" dirty="0"/>
              <a:t>a modelár	</a:t>
            </a:r>
          </a:p>
          <a:p>
            <a:pPr algn="l"/>
            <a:r>
              <a:rPr lang="sk-SK" sz="2800" b="1" baseline="30000" dirty="0" smtClean="0"/>
              <a:t>- </a:t>
            </a:r>
            <a:r>
              <a:rPr lang="sk-SK" sz="2800" b="1" baseline="30000" dirty="0"/>
              <a:t>v reklamných </a:t>
            </a:r>
            <a:r>
              <a:rPr lang="sk-SK" sz="2800" b="1" baseline="30000" dirty="0" smtClean="0"/>
              <a:t>agentúrach</a:t>
            </a:r>
            <a:r>
              <a:rPr lang="sk-SK" sz="2800" b="1" baseline="30000" dirty="0"/>
              <a:t>	</a:t>
            </a:r>
            <a:endParaRPr lang="en-US" sz="2800" baseline="30000" dirty="0"/>
          </a:p>
          <a:p>
            <a:pPr algn="l"/>
            <a:r>
              <a:rPr lang="sk-SK" sz="2800" b="1" baseline="30000" dirty="0" smtClean="0"/>
              <a:t>- ako </a:t>
            </a:r>
            <a:r>
              <a:rPr lang="sk-SK" sz="2800" b="1" baseline="30000" dirty="0"/>
              <a:t>výtvarný redaktor v redakciách časopisov </a:t>
            </a:r>
            <a:r>
              <a:rPr lang="sk-SK" sz="2800" b="1" baseline="30000" dirty="0" smtClean="0"/>
              <a:t>a nakladateľstvách</a:t>
            </a:r>
          </a:p>
          <a:p>
            <a:pPr marL="0" indent="0" algn="l">
              <a:buNone/>
            </a:pPr>
            <a:r>
              <a:rPr lang="sk-SK" sz="2800" b="1" baseline="30000" dirty="0" smtClean="0"/>
              <a:t>- pri </a:t>
            </a:r>
            <a:r>
              <a:rPr lang="sk-SK" sz="2800" b="1" baseline="30000" dirty="0"/>
              <a:t>dokončovacích operáciách </a:t>
            </a:r>
            <a:r>
              <a:rPr lang="sk-SK" sz="2800" b="1" baseline="30000" dirty="0" smtClean="0"/>
              <a:t>v</a:t>
            </a:r>
            <a:r>
              <a:rPr lang="sk-SK" sz="2800" b="1" baseline="30000" dirty="0"/>
              <a:t> oblasti výroby a zošľachťovania skla </a:t>
            </a:r>
            <a:endParaRPr lang="en-US" sz="2800" baseline="30000" dirty="0" smtClean="0"/>
          </a:p>
          <a:p>
            <a:pPr algn="l"/>
            <a:r>
              <a:rPr lang="sk-SK" sz="2800" b="1" baseline="30000" dirty="0" smtClean="0"/>
              <a:t>- v sklárskych podnikoch v krajinách EÚ  –  ČR, Rakúsko,</a:t>
            </a:r>
            <a:r>
              <a:rPr lang="sk-SK" sz="2800" b="1" dirty="0" smtClean="0"/>
              <a:t> </a:t>
            </a:r>
            <a:r>
              <a:rPr lang="sk-SK" sz="2800" b="1" baseline="30000" dirty="0" smtClean="0"/>
              <a:t>Francúzsko,   </a:t>
            </a:r>
          </a:p>
          <a:p>
            <a:pPr algn="l"/>
            <a:r>
              <a:rPr lang="sk-SK" sz="2800" baseline="30000" dirty="0" smtClean="0"/>
              <a:t>   </a:t>
            </a:r>
            <a:r>
              <a:rPr lang="sk-SK" sz="2800" b="1" baseline="30000" dirty="0"/>
              <a:t>Taliansko ...</a:t>
            </a:r>
            <a:endParaRPr lang="en-US" sz="2800" baseline="30000" dirty="0"/>
          </a:p>
          <a:p>
            <a:pPr algn="l"/>
            <a:endParaRPr lang="en-US" sz="2800" baseline="30000" dirty="0" smtClean="0"/>
          </a:p>
          <a:p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Uplatnenie absolventa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899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142976" y="428605"/>
            <a:ext cx="6858048" cy="2571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8000" dirty="0" smtClean="0"/>
              <a:t>Ďakujem za pozornosť.</a:t>
            </a:r>
            <a:endParaRPr lang="en-US" sz="8000" dirty="0"/>
          </a:p>
        </p:txBody>
      </p:sp>
      <p:pic>
        <p:nvPicPr>
          <p:cNvPr id="4" name="Obrázok 3" descr="Vitraz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000372"/>
            <a:ext cx="6500858" cy="3857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938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Jelchová.jp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71480"/>
            <a:ext cx="3386972" cy="27860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ok 2" descr="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85728"/>
            <a:ext cx="3619504" cy="614366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ok 3" descr="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3643314"/>
            <a:ext cx="3270254" cy="305594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_03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57166"/>
            <a:ext cx="3837246" cy="297496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ok 2" descr="Martin Pastorek, maturita 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3500438"/>
            <a:ext cx="6000792" cy="307181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Kentaur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951036">
            <a:off x="271377" y="697977"/>
            <a:ext cx="4343020" cy="285749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100_72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786058"/>
            <a:ext cx="4762532" cy="35719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ok 2" descr="ristvej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74599">
            <a:off x="2650038" y="249530"/>
            <a:ext cx="4286248" cy="321468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ok 3" descr="Maľ.objekt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2500306"/>
            <a:ext cx="3087581" cy="414338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Bizuteria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214554"/>
            <a:ext cx="4572000" cy="3548066"/>
          </a:xfrm>
          <a:prstGeom prst="teardrop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ok 2" descr="Bižuté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428604"/>
            <a:ext cx="3032218" cy="5286412"/>
          </a:xfrm>
          <a:prstGeom prst="hexagon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Vitraz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857232"/>
            <a:ext cx="3405198" cy="571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Obrázok 2" descr="vitrážová lampa - slnečni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0"/>
            <a:ext cx="3313600" cy="32861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ok 3" descr="IMG_25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3071810"/>
            <a:ext cx="3173838" cy="3786190"/>
          </a:xfrm>
          <a:prstGeom prst="hexagon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457200" y="1700808"/>
            <a:ext cx="8229600" cy="4395192"/>
          </a:xfrm>
        </p:spPr>
        <p:txBody>
          <a:bodyPr>
            <a:noAutofit/>
          </a:bodyPr>
          <a:lstStyle/>
          <a:p>
            <a:r>
              <a:rPr lang="sk-SK" b="1" dirty="0"/>
              <a:t>História školy sa datuje od roku </a:t>
            </a:r>
            <a:r>
              <a:rPr lang="sk-SK" b="1" dirty="0" smtClean="0"/>
              <a:t>1949 (64 – ročná tradícia).</a:t>
            </a:r>
          </a:p>
          <a:p>
            <a:endParaRPr lang="sk-SK" b="1" dirty="0" smtClean="0"/>
          </a:p>
          <a:p>
            <a:r>
              <a:rPr lang="sk-SK" b="1" dirty="0"/>
              <a:t>Od 1. septembra 1978 bolo učňovské stredisko preorientované na stredisko praktického vyučovania. </a:t>
            </a:r>
            <a:endParaRPr lang="sk-SK" b="1" dirty="0" smtClean="0"/>
          </a:p>
          <a:p>
            <a:endParaRPr lang="sk-SK" b="1" dirty="0" smtClean="0"/>
          </a:p>
          <a:p>
            <a:r>
              <a:rPr lang="sk-SK" b="1" dirty="0"/>
              <a:t>Učilište začalo zabezpečovať prípravu žiakov aj pre sesterské sklárske podniky Poltár, </a:t>
            </a:r>
            <a:r>
              <a:rPr lang="sk-SK" b="1" dirty="0" err="1"/>
              <a:t>Skloobal</a:t>
            </a:r>
            <a:r>
              <a:rPr lang="sk-SK" b="1" dirty="0"/>
              <a:t> Nemšová a Moravské sklárne </a:t>
            </a:r>
            <a:r>
              <a:rPr lang="sk-SK" b="1" dirty="0" err="1"/>
              <a:t>Květná</a:t>
            </a:r>
            <a:r>
              <a:rPr lang="sk-SK" b="1" dirty="0"/>
              <a:t>. </a:t>
            </a:r>
            <a:endParaRPr lang="sk-SK" b="1" dirty="0" smtClean="0"/>
          </a:p>
          <a:p>
            <a:pPr marL="0" indent="0">
              <a:buNone/>
            </a:pPr>
            <a:endParaRPr lang="en-US" b="1" dirty="0"/>
          </a:p>
          <a:p>
            <a:r>
              <a:rPr lang="sk-SK" b="1" dirty="0"/>
              <a:t>Od 1. septembra 2001 dochádza k spojeniu Stredného odborného učilišťa a Školy úžitkového výtvarníctva a vzniká Združená stredná škola sklárska. </a:t>
            </a:r>
            <a:endParaRPr lang="en-US" b="1" dirty="0"/>
          </a:p>
          <a:p>
            <a:r>
              <a:rPr lang="sk-SK" b="1" dirty="0"/>
              <a:t> </a:t>
            </a:r>
            <a:r>
              <a:rPr lang="sk-SK" b="1" dirty="0" smtClean="0"/>
              <a:t>Počas </a:t>
            </a:r>
            <a:r>
              <a:rPr lang="sk-SK" b="1" dirty="0"/>
              <a:t>existencie vychovala škola stovky mladých odborníkov, ktorým učarovala krehká krása skla. Spojením vedomostí, talentu, fantázie a zručnosti sa rodí známe </a:t>
            </a:r>
            <a:r>
              <a:rPr lang="sk-SK" b="1" dirty="0" err="1"/>
              <a:t>lednickorovnianske</a:t>
            </a:r>
            <a:r>
              <a:rPr lang="sk-SK" b="1" dirty="0"/>
              <a:t> sklo.</a:t>
            </a:r>
            <a:endParaRPr lang="en-US" b="1" dirty="0"/>
          </a:p>
          <a:p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História školy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935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k-SK" sz="2000" dirty="0">
                <a:cs typeface="Times New Roman" panose="02020603050405020304" pitchFamily="18" charset="0"/>
              </a:rPr>
              <a:t>Pripravujeme žiakov </a:t>
            </a:r>
            <a:r>
              <a:rPr lang="sk-SK" sz="2000" dirty="0" smtClean="0">
                <a:cs typeface="Times New Roman" panose="02020603050405020304" pitchFamily="18" charset="0"/>
              </a:rPr>
              <a:t>v nasledovných</a:t>
            </a:r>
            <a:r>
              <a:rPr lang="sk-SK" sz="2000" dirty="0">
                <a:cs typeface="Times New Roman" panose="02020603050405020304" pitchFamily="18" charset="0"/>
              </a:rPr>
              <a:t> umeleckých </a:t>
            </a:r>
            <a:r>
              <a:rPr lang="sk-SK" sz="2000" dirty="0" smtClean="0">
                <a:cs typeface="Times New Roman" panose="02020603050405020304" pitchFamily="18" charset="0"/>
              </a:rPr>
              <a:t>odboroch: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sz="2800" dirty="0" smtClean="0">
                <a:cs typeface="Times New Roman" panose="02020603050405020304" pitchFamily="18" charset="0"/>
              </a:rPr>
              <a:t>výtvarné </a:t>
            </a:r>
            <a:r>
              <a:rPr lang="sk-SK" sz="2800" dirty="0">
                <a:cs typeface="Times New Roman" panose="02020603050405020304" pitchFamily="18" charset="0"/>
              </a:rPr>
              <a:t>spracúvanie skla </a:t>
            </a:r>
            <a:r>
              <a:rPr lang="sk-SK" sz="2800" dirty="0" smtClean="0">
                <a:cs typeface="Times New Roman" panose="02020603050405020304" pitchFamily="18" charset="0"/>
              </a:rPr>
              <a:t>s piatimi </a:t>
            </a:r>
            <a:r>
              <a:rPr lang="sk-SK" sz="2800" dirty="0" smtClean="0">
                <a:cs typeface="Times New Roman" panose="02020603050405020304" pitchFamily="18" charset="0"/>
              </a:rPr>
              <a:t>zameraniami </a:t>
            </a:r>
            <a:endParaRPr lang="sk-SK" sz="2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2400" dirty="0" smtClean="0">
                <a:cs typeface="Times New Roman" panose="02020603050405020304" pitchFamily="18" charset="0"/>
              </a:rPr>
              <a:t> </a:t>
            </a:r>
            <a:r>
              <a:rPr lang="sk-SK" sz="2400" b="1" u="sng" dirty="0" smtClean="0">
                <a:cs typeface="Times New Roman" panose="02020603050405020304" pitchFamily="18" charset="0"/>
              </a:rPr>
              <a:t>brúsenie skla</a:t>
            </a:r>
            <a:endParaRPr lang="en-US" sz="2400" b="1" u="sng" baseline="30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1600" b="1" dirty="0" smtClean="0">
                <a:cs typeface="Times New Roman" panose="02020603050405020304" pitchFamily="18" charset="0"/>
              </a:rPr>
              <a:t>Absolvent sa uplatní v oblasti základných procesov, materiálov, zariadení a techník brúsenia a leštenia skla.</a:t>
            </a:r>
            <a:endParaRPr lang="en-US" sz="16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2400" b="1" baseline="30000" dirty="0">
                <a:cs typeface="Times New Roman" panose="02020603050405020304" pitchFamily="18" charset="0"/>
              </a:rPr>
              <a:t> </a:t>
            </a:r>
            <a:r>
              <a:rPr lang="sk-SK" sz="2400" b="1" u="sng" dirty="0" smtClean="0">
                <a:cs typeface="Times New Roman" panose="02020603050405020304" pitchFamily="18" charset="0"/>
              </a:rPr>
              <a:t>hutnícke tvarovanie skla</a:t>
            </a:r>
            <a:endParaRPr lang="en-US" sz="2400" b="1" u="sng" baseline="30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1600" b="1" dirty="0" smtClean="0">
                <a:cs typeface="Times New Roman" panose="02020603050405020304" pitchFamily="18" charset="0"/>
              </a:rPr>
              <a:t>Absolvent sa uplatní v oblasti hutníckeho tvarovania skla fúkaním a lisovaním, poznania sklárskych techník, foriem, chladenia  a  druhov materiálov.</a:t>
            </a:r>
          </a:p>
          <a:p>
            <a:pPr marL="0" indent="0">
              <a:buNone/>
            </a:pPr>
            <a:endParaRPr lang="en-US" sz="1600" b="1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2400" b="1" u="sng" dirty="0" smtClean="0">
                <a:cs typeface="Times New Roman" panose="02020603050405020304" pitchFamily="18" charset="0"/>
              </a:rPr>
              <a:t>maľovanie a leptanie skla</a:t>
            </a:r>
            <a:endParaRPr lang="en-US" sz="2400" b="1" u="sng" baseline="30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1600" b="1" dirty="0" smtClean="0">
                <a:latin typeface="Garamond" pitchFamily="18" charset="0"/>
                <a:cs typeface="Times New Roman" panose="02020603050405020304" pitchFamily="18" charset="0"/>
              </a:rPr>
              <a:t>Absolvent sa uplatní v oblasti techník a  postupov maľovania, matovania, leptania, pieskovania a chladenia skla.</a:t>
            </a:r>
            <a:endParaRPr lang="en-US" sz="1600" dirty="0" smtClean="0">
              <a:latin typeface="Garamond" pitchFamily="18" charset="0"/>
              <a:cs typeface="Times New Roman" panose="02020603050405020304" pitchFamily="18" charset="0"/>
            </a:endParaRPr>
          </a:p>
          <a:p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Študijné odbory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035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400" b="1" u="sng" dirty="0" smtClean="0">
                <a:cs typeface="Times New Roman" panose="02020603050405020304" pitchFamily="18" charset="0"/>
              </a:rPr>
              <a:t>vzorkárstvo sklenej bižutérie</a:t>
            </a:r>
            <a:endParaRPr lang="sk-SK" sz="2400" b="1" u="sng" baseline="30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2800" b="1" baseline="30000" dirty="0" smtClean="0">
                <a:cs typeface="Times New Roman" panose="02020603050405020304" pitchFamily="18" charset="0"/>
              </a:rPr>
              <a:t>Absolvent sa uplatní v oblasti techník a postupov vzorkárstva sklenej bižutérie.</a:t>
            </a:r>
            <a:r>
              <a:rPr lang="sk-SK" sz="2800" b="1" dirty="0" smtClean="0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800" b="1" baseline="300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sk-SK" sz="2400" b="1" u="sng" dirty="0" smtClean="0">
                <a:cs typeface="Times New Roman" panose="02020603050405020304" pitchFamily="18" charset="0"/>
              </a:rPr>
              <a:t>výroba sklenej vitráže</a:t>
            </a:r>
            <a:endParaRPr lang="en-US" sz="2400" b="1" u="sng" baseline="300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2800" b="1" baseline="30000" dirty="0" smtClean="0">
                <a:cs typeface="Times New Roman" panose="02020603050405020304" pitchFamily="18" charset="0"/>
              </a:rPr>
              <a:t>Absolvent sa uplatní v oblasti techník a  postupov  výroby sklenej vitráže.</a:t>
            </a:r>
            <a:endParaRPr lang="en-US" sz="2800" baseline="30000" dirty="0" smtClean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Študijné odbory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7038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sz="2800" dirty="0" smtClean="0">
                <a:cs typeface="Times New Roman" panose="02020603050405020304" pitchFamily="18" charset="0"/>
              </a:rPr>
              <a:t>dizajn a tvarovanie skla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sz="2800" dirty="0" smtClean="0">
                <a:cs typeface="Times New Roman" panose="02020603050405020304" pitchFamily="18" charset="0"/>
              </a:rPr>
              <a:t>sklársky dizajn</a:t>
            </a:r>
          </a:p>
          <a:p>
            <a:pPr marL="0" indent="0">
              <a:buNone/>
            </a:pPr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sz="2800" dirty="0" smtClean="0">
                <a:cs typeface="Times New Roman" panose="02020603050405020304" pitchFamily="18" charset="0"/>
              </a:rPr>
              <a:t>A v  technickom odbore: </a:t>
            </a:r>
            <a:r>
              <a:rPr lang="sk-SK" sz="2800" b="1" dirty="0" smtClean="0">
                <a:cs typeface="Times New Roman" panose="02020603050405020304" pitchFamily="18" charset="0"/>
              </a:rPr>
              <a:t>mechanik nastavovač pre sklárske stroje </a:t>
            </a:r>
            <a:r>
              <a:rPr lang="sk-SK" sz="2800" dirty="0" smtClean="0">
                <a:cs typeface="Times New Roman" panose="02020603050405020304" pitchFamily="18" charset="0"/>
              </a:rPr>
              <a:t>a linky. (maturitná skúška + výučný list).</a:t>
            </a:r>
          </a:p>
          <a:p>
            <a:pPr marL="0" indent="0">
              <a:buNone/>
            </a:pPr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 ukončenia: </a:t>
            </a:r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maturitná skúška. </a:t>
            </a:r>
          </a:p>
          <a:p>
            <a:pPr marL="0" indent="0">
              <a:buNone/>
            </a:pPr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Študijné odbory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7276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sk-SK" sz="2800" baseline="30000" dirty="0" smtClean="0"/>
          </a:p>
          <a:p>
            <a:r>
              <a:rPr lang="sk-SK" sz="2800" baseline="30000" dirty="0" smtClean="0"/>
              <a:t>UČEBNÝ  </a:t>
            </a:r>
            <a:r>
              <a:rPr lang="sk-SK" sz="2800" baseline="30000" dirty="0"/>
              <a:t>ODBOR - 3 ročný – výučný </a:t>
            </a:r>
            <a:r>
              <a:rPr lang="sk-SK" sz="2800" baseline="30000" dirty="0" smtClean="0"/>
              <a:t>list</a:t>
            </a:r>
          </a:p>
          <a:p>
            <a:endParaRPr lang="en-US" sz="2800" baseline="30000" dirty="0"/>
          </a:p>
          <a:p>
            <a:pPr marL="0" lvl="0" indent="0">
              <a:buNone/>
            </a:pPr>
            <a:r>
              <a:rPr lang="sk-SK" sz="2400" b="1" baseline="30000" dirty="0"/>
              <a:t>Operátor  sklárskej  výroby</a:t>
            </a:r>
            <a:endParaRPr lang="en-US" sz="2400" b="1" baseline="30000" dirty="0"/>
          </a:p>
          <a:p>
            <a:pPr marL="0" indent="0">
              <a:buNone/>
            </a:pPr>
            <a:r>
              <a:rPr lang="sk-SK" sz="2800" baseline="-25000" dirty="0"/>
              <a:t>   </a:t>
            </a:r>
            <a:endParaRPr lang="en-US" sz="2800" baseline="30000" dirty="0"/>
          </a:p>
          <a:p>
            <a:r>
              <a:rPr lang="sk-SK" sz="2800" baseline="-25000" dirty="0"/>
              <a:t>    </a:t>
            </a:r>
            <a:r>
              <a:rPr lang="sk-SK" sz="2800" baseline="30000" dirty="0"/>
              <a:t>UČEBNÝ ODBOR - 1 až 3 ročný - vysvedčenie o ZS</a:t>
            </a:r>
            <a:endParaRPr lang="en-US" sz="2800" baseline="30000" dirty="0"/>
          </a:p>
          <a:p>
            <a:pPr marL="0" lvl="0" indent="0">
              <a:buNone/>
            </a:pPr>
            <a:r>
              <a:rPr lang="sk-SK" sz="2800" baseline="30000" dirty="0" smtClean="0"/>
              <a:t> </a:t>
            </a:r>
          </a:p>
          <a:p>
            <a:pPr marL="0" lvl="0" indent="0">
              <a:buNone/>
            </a:pPr>
            <a:r>
              <a:rPr lang="sk-SK" sz="2800" b="1" baseline="30000" dirty="0" smtClean="0"/>
              <a:t>Výroba </a:t>
            </a:r>
            <a:r>
              <a:rPr lang="sk-SK" sz="2800" b="1" baseline="30000" dirty="0"/>
              <a:t>úžitkového skla</a:t>
            </a:r>
            <a:endParaRPr lang="en-US" sz="2800" b="1" baseline="30000" dirty="0"/>
          </a:p>
          <a:p>
            <a:pPr marL="0" indent="0">
              <a:buNone/>
            </a:pPr>
            <a:r>
              <a:rPr lang="sk-SK" sz="2800" baseline="-25000" dirty="0"/>
              <a:t>  </a:t>
            </a:r>
            <a:endParaRPr lang="en-US" sz="2800" baseline="30000" dirty="0"/>
          </a:p>
          <a:p>
            <a:r>
              <a:rPr lang="sk-SK" sz="2800" baseline="-25000" dirty="0"/>
              <a:t>    </a:t>
            </a:r>
            <a:r>
              <a:rPr lang="sk-SK" sz="2800" baseline="30000" dirty="0" smtClean="0"/>
              <a:t>NADSTAVBOVÉ ŠTÚDIUM - 2 ročné  -  maturita</a:t>
            </a:r>
            <a:endParaRPr lang="en-US" sz="2800" baseline="30000" dirty="0" smtClean="0"/>
          </a:p>
          <a:p>
            <a:pPr lvl="0"/>
            <a:endParaRPr lang="sk-SK" sz="2800" baseline="30000" dirty="0" smtClean="0"/>
          </a:p>
          <a:p>
            <a:pPr marL="0" lvl="0" indent="0">
              <a:buNone/>
            </a:pPr>
            <a:r>
              <a:rPr lang="sk-SK" sz="2800" b="1" baseline="30000" dirty="0" smtClean="0"/>
              <a:t>Sklársky a keramický priemysel</a:t>
            </a:r>
            <a:endParaRPr lang="en-US" sz="2800" b="1" baseline="30000" dirty="0" smtClean="0"/>
          </a:p>
          <a:p>
            <a:pPr marL="0" indent="0">
              <a:buNone/>
            </a:pPr>
            <a:endParaRPr lang="en-US" sz="2800" baseline="30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Učebné </a:t>
            </a:r>
            <a:r>
              <a:rPr lang="sk-SK" dirty="0" smtClean="0"/>
              <a:t>odbory &amp;</a:t>
            </a:r>
            <a:br>
              <a:rPr lang="sk-SK" dirty="0" smtClean="0"/>
            </a:br>
            <a:r>
              <a:rPr lang="sk-SK" dirty="0" smtClean="0"/>
              <a:t>Nadstavbové štúdium</a:t>
            </a:r>
            <a:br>
              <a:rPr lang="sk-SK" dirty="0" smtClean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919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endParaRPr lang="sk-SK" sz="24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2400" b="1" dirty="0" smtClean="0">
                <a:cs typeface="Times New Roman" panose="02020603050405020304" pitchFamily="18" charset="0"/>
              </a:rPr>
              <a:t>Výtvarné </a:t>
            </a:r>
            <a:r>
              <a:rPr lang="sk-SK" sz="2400" b="1" dirty="0">
                <a:cs typeface="Times New Roman" panose="02020603050405020304" pitchFamily="18" charset="0"/>
              </a:rPr>
              <a:t>spracúvanie skla</a:t>
            </a:r>
          </a:p>
          <a:p>
            <a:pPr marL="0" indent="0">
              <a:buNone/>
            </a:pPr>
            <a:r>
              <a:rPr lang="sk-SK" sz="2400" b="1" dirty="0" smtClean="0">
                <a:cs typeface="Times New Roman" panose="02020603050405020304" pitchFamily="18" charset="0"/>
              </a:rPr>
              <a:t>Sklársky dizajn</a:t>
            </a:r>
          </a:p>
          <a:p>
            <a:pPr marL="0" indent="0">
              <a:buNone/>
            </a:pPr>
            <a:endParaRPr lang="sk-SK" sz="24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sz="2400" dirty="0" smtClean="0">
                <a:cs typeface="Times New Roman" panose="02020603050405020304" pitchFamily="18" charset="0"/>
              </a:rPr>
              <a:t>Štúdium  je určené </a:t>
            </a:r>
            <a:r>
              <a:rPr lang="sk-SK" sz="2400" dirty="0">
                <a:cs typeface="Times New Roman" panose="02020603050405020304" pitchFamily="18" charset="0"/>
              </a:rPr>
              <a:t>pre absolventov našej školy a ďalších umeleckých škôl, ktorí budú po absolvovaní kvalifikovaní učitelia výtvarných odborov na stredných umelec. školách a končia s titulom </a:t>
            </a:r>
            <a:r>
              <a:rPr lang="sk-SK" sz="2400" b="1" dirty="0" err="1">
                <a:cs typeface="Times New Roman" panose="02020603050405020304" pitchFamily="18" charset="0"/>
              </a:rPr>
              <a:t>DiS</a:t>
            </a:r>
            <a:r>
              <a:rPr lang="sk-SK" sz="2400" dirty="0">
                <a:cs typeface="Times New Roman" panose="02020603050405020304" pitchFamily="18" charset="0"/>
              </a:rPr>
              <a:t>. 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cs typeface="Times New Roman" panose="02020603050405020304" pitchFamily="18" charset="0"/>
              </a:rPr>
              <a:t>Pomaturité štúdium</a:t>
            </a:r>
            <a:br>
              <a:rPr lang="sk-SK" dirty="0"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90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sk-SK" b="1" dirty="0" smtClean="0"/>
              <a:t>Sme jediná škola na Slovensku zameraná na sklo.</a:t>
            </a:r>
          </a:p>
          <a:p>
            <a:endParaRPr lang="sk-SK" b="1" dirty="0" smtClean="0"/>
          </a:p>
          <a:p>
            <a:r>
              <a:rPr lang="sk-SK" b="1" dirty="0" smtClean="0"/>
              <a:t>Máme technologické vybavenie.</a:t>
            </a:r>
          </a:p>
          <a:p>
            <a:endParaRPr lang="sk-SK" b="1" dirty="0" smtClean="0"/>
          </a:p>
          <a:p>
            <a:r>
              <a:rPr lang="sk-SK" b="1" dirty="0" smtClean="0"/>
              <a:t>Máme vlastný uzatvorený cyklus (huta, </a:t>
            </a:r>
            <a:r>
              <a:rPr lang="sk-SK" b="1" dirty="0" err="1" smtClean="0"/>
              <a:t>brus</a:t>
            </a:r>
            <a:r>
              <a:rPr lang="sk-SK" b="1" dirty="0" smtClean="0"/>
              <a:t>, maľba). </a:t>
            </a:r>
          </a:p>
          <a:p>
            <a:endParaRPr lang="sk-SK" b="1" dirty="0" smtClean="0"/>
          </a:p>
          <a:p>
            <a:r>
              <a:rPr lang="sk-SK" b="1" dirty="0" smtClean="0"/>
              <a:t>Uplatnenie na trhu prace 86,7 %.</a:t>
            </a:r>
          </a:p>
          <a:p>
            <a:endParaRPr lang="sk-SK" b="1" dirty="0" smtClean="0"/>
          </a:p>
          <a:p>
            <a:r>
              <a:rPr lang="sk-SK" b="1" dirty="0" smtClean="0"/>
              <a:t>Prijatie na VŠ 31, 5 %.</a:t>
            </a:r>
          </a:p>
          <a:p>
            <a:endParaRPr lang="sk-SK" b="1" dirty="0" smtClean="0"/>
          </a:p>
          <a:p>
            <a:r>
              <a:rPr lang="sk-SK" b="1" dirty="0" smtClean="0"/>
              <a:t>Možnosť pokračovať v nadstavbovom a pomaturitnom štúdiu.</a:t>
            </a:r>
          </a:p>
          <a:p>
            <a:r>
              <a:rPr lang="sk-SK" b="1" dirty="0" smtClean="0"/>
              <a:t>Možnosť ubytovania.(školský internát).</a:t>
            </a:r>
            <a:endParaRPr lang="en-US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5736" y="980728"/>
            <a:ext cx="4433664" cy="695672"/>
          </a:xfrm>
        </p:spPr>
        <p:txBody>
          <a:bodyPr>
            <a:normAutofit/>
          </a:bodyPr>
          <a:lstStyle/>
          <a:p>
            <a:r>
              <a:rPr lang="sk-SK" dirty="0" smtClean="0"/>
              <a:t>Prečo študovať na našej škole?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935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b="1" dirty="0" smtClean="0"/>
              <a:t>Stravovanie v školskej jedálni.</a:t>
            </a:r>
          </a:p>
          <a:p>
            <a:endParaRPr lang="sk-SK" b="1" dirty="0" smtClean="0"/>
          </a:p>
          <a:p>
            <a:r>
              <a:rPr lang="sk-SK" b="1" dirty="0" smtClean="0"/>
              <a:t>Blízkosť praxe (Rona, a.s. Vetropack, </a:t>
            </a:r>
            <a:r>
              <a:rPr lang="sk-SK" b="1" dirty="0" err="1" smtClean="0"/>
              <a:t>s.r.o</a:t>
            </a:r>
            <a:r>
              <a:rPr lang="sk-SK" b="1" dirty="0" smtClean="0"/>
              <a:t>).</a:t>
            </a:r>
          </a:p>
          <a:p>
            <a:endParaRPr lang="sk-SK" b="1" dirty="0" smtClean="0"/>
          </a:p>
          <a:p>
            <a:r>
              <a:rPr lang="sk-SK" b="1" dirty="0" smtClean="0"/>
              <a:t>Možnosť získať výučný list aj maturitu.</a:t>
            </a:r>
          </a:p>
          <a:p>
            <a:endParaRPr lang="sk-SK" b="1" dirty="0" smtClean="0"/>
          </a:p>
          <a:p>
            <a:r>
              <a:rPr lang="sk-SK" b="1" dirty="0" smtClean="0"/>
              <a:t>Možnosť štúdia pre integrovaných žiakov.</a:t>
            </a:r>
          </a:p>
          <a:p>
            <a:endParaRPr lang="sk-SK" b="1" dirty="0" smtClean="0"/>
          </a:p>
          <a:p>
            <a:r>
              <a:rPr lang="sk-SK" b="1" dirty="0" smtClean="0"/>
              <a:t>Možnosť športového vyžitia.</a:t>
            </a:r>
            <a:endParaRPr lang="en-US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Prečo študovať na našej škole?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07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Vlastná 3">
      <a:dk1>
        <a:srgbClr val="3667C4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422</TotalTime>
  <Words>280</Words>
  <Application>Microsoft Office PowerPoint</Application>
  <PresentationFormat>Prezentácia na obrazovke (4:3)</PresentationFormat>
  <Paragraphs>89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BlackTie</vt:lpstr>
      <vt:lpstr>Stredná odborná škola sklárska</vt:lpstr>
      <vt:lpstr>História školy</vt:lpstr>
      <vt:lpstr>Študijné odbory</vt:lpstr>
      <vt:lpstr>Študijné odbory</vt:lpstr>
      <vt:lpstr>Študijné odbory</vt:lpstr>
      <vt:lpstr>Učebné odbory &amp; Nadstavbové štúdium </vt:lpstr>
      <vt:lpstr>Pomaturité štúdium </vt:lpstr>
      <vt:lpstr>Prečo študovať na našej škole?</vt:lpstr>
      <vt:lpstr>Prečo študovať na našej škole?</vt:lpstr>
      <vt:lpstr>Uplatnenie absolventa</vt:lpstr>
      <vt:lpstr>Snímka 11</vt:lpstr>
      <vt:lpstr>Snímka 12</vt:lpstr>
      <vt:lpstr>Snímka 13</vt:lpstr>
      <vt:lpstr>Snímka 14</vt:lpstr>
      <vt:lpstr>Snímka 15</vt:lpstr>
      <vt:lpstr>Snímka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Maroš</dc:creator>
  <cp:lastModifiedBy>ZSSS</cp:lastModifiedBy>
  <cp:revision>42</cp:revision>
  <dcterms:created xsi:type="dcterms:W3CDTF">2013-10-13T20:06:18Z</dcterms:created>
  <dcterms:modified xsi:type="dcterms:W3CDTF">2013-10-14T12:49:59Z</dcterms:modified>
</cp:coreProperties>
</file>